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8D5CBA-952F-C940-8E58-69ACB2F0B099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305C35-B027-B749-8858-5CE19D829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9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3541F83F-5851-3144-A06F-30F6AB39B67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BED36915-420E-8C44-B1C9-8949635E8E9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aphical user interface, applicatio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6F14-1A19-4C4A-A6E3-4D1C7F0F6A80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1821-65E9-E644-855E-EEB184100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16B2-0DDB-1B49-BEE6-B811DEF0C0C5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FFA08-D76F-E040-9DF5-8FB3852B2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133B-A296-004B-9EF1-FF4380B82C5B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C1D76-FDA3-D44D-A91D-94CEC978F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7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picture containing 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94A9-C1A7-3E47-BA28-485BA09CDE36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D768-2F41-E04A-86D7-1ADEED36F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hape, rectangl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 userDrawn="1"/>
        </p:nvSpPr>
        <p:spPr>
          <a:xfrm>
            <a:off x="1524000" y="1323975"/>
            <a:ext cx="91440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4"/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FCA77-71C3-7944-AA4C-4A771CCC7B43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06CC1-62D5-5743-9DDD-820EE425F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54125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D26EB-1028-9248-AD4E-B1AB944D7FC9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0A89-58EF-7F44-B429-48CE5CBB4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5C39-289D-6847-9C01-41658DB0C8F6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B3AB-2EBB-FB48-B16E-E280A8951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9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FCDE-7F69-2E43-ACAB-F5C372206C26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A38A-7F1F-954D-9B67-D23403F0D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3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81940-949C-1B4C-AD97-B61013BF90BA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C6A58-C081-7A49-843C-0834BA4AF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9321-2A26-B34A-AC47-0AEF98B8CA9A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2E073-A03F-0E4A-A7B9-A6164BC01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3C47-1807-BE41-9ED1-5099F9EBBDB3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2DA6C-4F2F-F848-9CDC-E633C9EF5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2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AC02C6-6E0A-094F-9BC2-EA867CDA825A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D6DDFC-2F62-9246-824C-582055572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 txBox="1">
            <a:spLocks/>
          </p:cNvSpPr>
          <p:nvPr/>
        </p:nvSpPr>
        <p:spPr bwMode="auto">
          <a:xfrm>
            <a:off x="463550" y="2357438"/>
            <a:ext cx="34702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s-ES" sz="4800" dirty="0">
                <a:solidFill>
                  <a:srgbClr val="FFFFFF"/>
                </a:solidFill>
                <a:latin typeface="Gotham Medium" charset="0"/>
              </a:rPr>
              <a:t>X49™ Educación sobre el producto</a:t>
            </a:r>
          </a:p>
          <a:p>
            <a:pPr>
              <a:lnSpc>
                <a:spcPct val="90000"/>
              </a:lnSpc>
              <a:buSzPct val="100000"/>
            </a:pPr>
            <a:endParaRPr lang="en-US" sz="4800" dirty="0">
              <a:solidFill>
                <a:srgbClr val="FFFFFF"/>
              </a:solidFill>
              <a:latin typeface="Gotham Medium" charset="0"/>
            </a:endParaRPr>
          </a:p>
        </p:txBody>
      </p:sp>
      <p:pic>
        <p:nvPicPr>
          <p:cNvPr id="6146" name="Picture 3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431925"/>
            <a:ext cx="68929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 txBox="1">
            <a:spLocks/>
          </p:cNvSpPr>
          <p:nvPr/>
        </p:nvSpPr>
        <p:spPr bwMode="auto">
          <a:xfrm>
            <a:off x="536575" y="1268413"/>
            <a:ext cx="2917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Los </a:t>
            </a:r>
            <a:r>
              <a:rPr lang="en-US" sz="3600" dirty="0" err="1">
                <a:solidFill>
                  <a:srgbClr val="FFFFFF"/>
                </a:solidFill>
                <a:latin typeface="Gotham Medium" charset="0"/>
              </a:rPr>
              <a:t>estudios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otham Medium" charset="0"/>
              </a:rPr>
              <a:t>confirman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que </a:t>
            </a:r>
            <a:r>
              <a:rPr lang="en-US" sz="3600" dirty="0" err="1">
                <a:solidFill>
                  <a:srgbClr val="FFFFFF"/>
                </a:solidFill>
                <a:latin typeface="Gotham Medium" charset="0"/>
              </a:rPr>
              <a:t>el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X49™ produce </a:t>
            </a:r>
            <a:r>
              <a:rPr lang="en-US" sz="3600" dirty="0" err="1">
                <a:solidFill>
                  <a:srgbClr val="FFFFFF"/>
                </a:solidFill>
                <a:latin typeface="Gotham Medium" charset="0"/>
              </a:rPr>
              <a:t>el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 AHK-Cu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46625" y="688975"/>
            <a:ext cx="6908800" cy="189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Book" charset="0"/>
              </a:rPr>
              <a:t>Las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muestras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sangre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tomadas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para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medir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las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concentraciones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AHK-Cu se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tomaron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en el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punto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partida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, a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las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24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horas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y a los 7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días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llevar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el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parche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 Se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seleccionó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una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muestra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10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sujetos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formada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por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hombres y mujeres con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edades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comprendidas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entre los 40 y 81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años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para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participar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en un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estudio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4652963" y="2211388"/>
            <a:ext cx="44450" cy="258762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>
            <a:off x="4697413" y="2339975"/>
            <a:ext cx="631825" cy="1588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 txBox="1">
            <a:spLocks/>
          </p:cNvSpPr>
          <p:nvPr/>
        </p:nvSpPr>
        <p:spPr bwMode="auto">
          <a:xfrm>
            <a:off x="536575" y="1268413"/>
            <a:ext cx="2917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Los estudios confirman que el 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X49™ produce AHK-Cu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46625" y="688975"/>
            <a:ext cx="6908800" cy="189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>
                <a:solidFill>
                  <a:srgbClr val="262626"/>
                </a:solidFill>
                <a:latin typeface="Gotham Book" charset="0"/>
              </a:rPr>
              <a:t>Las muestras de sangre tomadas para medir las concentraciones de AHK-Cu se tomaron en el punto de partida, a las 24 horas y a los 7 días de llevar el parche. Se seleccionó una muestra de 10 sujetos formada por hombres y mujeres con edades comprendidas entre los 40 y 81 años para participar en un estudio.</a:t>
            </a:r>
          </a:p>
        </p:txBody>
      </p:sp>
      <p:sp>
        <p:nvSpPr>
          <p:cNvPr id="6" name="Rectangle 5"/>
          <p:cNvSpPr/>
          <p:nvPr/>
        </p:nvSpPr>
        <p:spPr>
          <a:xfrm flipH="1">
            <a:off x="4652963" y="2211388"/>
            <a:ext cx="44450" cy="258762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/>
        </p:nvCxnSpPr>
        <p:spPr>
          <a:xfrm>
            <a:off x="4697413" y="2339975"/>
            <a:ext cx="631825" cy="1588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H="1">
            <a:off x="4656138" y="4430713"/>
            <a:ext cx="44450" cy="258762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>
            <a:stCxn id="8" idx="1"/>
          </p:cNvCxnSpPr>
          <p:nvPr/>
        </p:nvCxnSpPr>
        <p:spPr>
          <a:xfrm>
            <a:off x="4700588" y="4560888"/>
            <a:ext cx="631825" cy="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746625" y="2396402"/>
            <a:ext cx="7016750" cy="1897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Book" charset="0"/>
              </a:rPr>
              <a:t>Un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estudio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reveló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que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existían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tendencias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hacia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el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aumento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del AHK-Cu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personas que no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eran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veganas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o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vegetarianas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  Este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grupo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suele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tener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carencias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alanina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</a:t>
            </a:r>
            <a:r>
              <a:rPr lang="es-ES" dirty="0">
                <a:solidFill>
                  <a:srgbClr val="262626"/>
                </a:solidFill>
                <a:latin typeface="Gotham Book" charset="0"/>
              </a:rPr>
              <a:t> </a:t>
            </a:r>
          </a:p>
          <a:p>
            <a:pPr>
              <a:spcAft>
                <a:spcPts val="1200"/>
              </a:spcAft>
              <a:buSzPct val="100000"/>
            </a:pPr>
            <a:r>
              <a:rPr lang="es-ES" dirty="0">
                <a:solidFill>
                  <a:srgbClr val="262626"/>
                </a:solidFill>
                <a:latin typeface="Gotham Book" charset="0"/>
              </a:rPr>
              <a:t>Se recomienda que para obtener los mejores resultados con X49™ se consuman alimentos ricos en alanina, o se complementen cuando sea necesario.  Carne, aves de corral, pescado, productos lácteos, huevos, soja, frijoles.</a:t>
            </a:r>
            <a:endParaRPr lang="en-US" dirty="0">
              <a:solidFill>
                <a:srgbClr val="262626"/>
              </a:solidFill>
              <a:latin typeface="Gotham Book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>
            <a:spLocks/>
          </p:cNvSpPr>
          <p:nvPr/>
        </p:nvSpPr>
        <p:spPr bwMode="auto">
          <a:xfrm>
            <a:off x="536575" y="1268413"/>
            <a:ext cx="2917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Los estudios confirman que el 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X49™ produce AHK-Cu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46625" y="688975"/>
            <a:ext cx="6908800" cy="1895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>
                <a:solidFill>
                  <a:srgbClr val="262626"/>
                </a:solidFill>
                <a:latin typeface="Gotham Book" charset="0"/>
              </a:rPr>
              <a:t>Las muestras de sangre tomadas para medir las concentraciones de AHK-Cu se tomaron en el punto de partida, a las 24 horas y a los 7 días de llevar el parche. Se seleccionó una muestra de 10 sujetos formada por hombres y mujeres con edades comprendidas entre los 40 y 81 años para participar en un estudio.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46625" y="2364421"/>
            <a:ext cx="7016750" cy="1897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Book" charset="0"/>
              </a:rPr>
              <a:t>Un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estudio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reveló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que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existían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tendencias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hacia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el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aumento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del AHK-Cu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personas que no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eran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veganas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o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vegetarianas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  Este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grupo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suele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tener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carencias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alanina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</a:t>
            </a:r>
            <a:r>
              <a:rPr lang="es-ES" dirty="0">
                <a:solidFill>
                  <a:srgbClr val="262626"/>
                </a:solidFill>
                <a:latin typeface="Gotham Book" charset="0"/>
              </a:rPr>
              <a:t> </a:t>
            </a:r>
          </a:p>
          <a:p>
            <a:pPr>
              <a:spcAft>
                <a:spcPts val="1200"/>
              </a:spcAft>
              <a:buSzPct val="100000"/>
            </a:pPr>
            <a:r>
              <a:rPr lang="es-ES" dirty="0">
                <a:solidFill>
                  <a:srgbClr val="262626"/>
                </a:solidFill>
                <a:latin typeface="Gotham Book" charset="0"/>
              </a:rPr>
              <a:t>Se recomienda que para obtener los mejores resultados con X49™ se consuman alimentos ricos en alanina, o se complementen cuando sea necesario.  Carne, aves de corral, pescado, productos lácteos, huevos, soja, frijoles</a:t>
            </a:r>
            <a:endParaRPr lang="en-US" dirty="0">
              <a:solidFill>
                <a:srgbClr val="262626"/>
              </a:solidFill>
              <a:latin typeface="Gotham Book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46625" y="4773613"/>
            <a:ext cx="7016750" cy="1895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  <a:buSzPct val="100000"/>
            </a:pP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un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estudio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independiente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se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obtuvieron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resultados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estadísticos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significativos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que lo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demostraban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Book" charset="0"/>
              </a:rPr>
              <a:t>El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metabolismo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del AHK-Cu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aumentó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su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utilización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,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favoreciendo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la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salud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 de los </a:t>
            </a:r>
            <a:r>
              <a:rPr lang="en-US" dirty="0" err="1">
                <a:solidFill>
                  <a:srgbClr val="262626"/>
                </a:solidFill>
                <a:latin typeface="Gotham Book" charset="0"/>
              </a:rPr>
              <a:t>huesos</a:t>
            </a:r>
            <a:r>
              <a:rPr lang="en-US" dirty="0">
                <a:solidFill>
                  <a:srgbClr val="262626"/>
                </a:solidFill>
                <a:latin typeface="Gotham Book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 flipH="1">
            <a:off x="4652963" y="2211388"/>
            <a:ext cx="44450" cy="258762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/>
        </p:nvCxnSpPr>
        <p:spPr>
          <a:xfrm>
            <a:off x="4697413" y="2339975"/>
            <a:ext cx="631825" cy="1588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H="1">
            <a:off x="4656138" y="4430713"/>
            <a:ext cx="44450" cy="258762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>
            <a:stCxn id="8" idx="1"/>
          </p:cNvCxnSpPr>
          <p:nvPr/>
        </p:nvCxnSpPr>
        <p:spPr>
          <a:xfrm>
            <a:off x="4700588" y="4560888"/>
            <a:ext cx="631825" cy="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00275"/>
          </a:xfrm>
        </p:spPr>
        <p:txBody>
          <a:bodyPr/>
          <a:lstStyle/>
          <a:p>
            <a:pPr algn="ctr">
              <a:lnSpc>
                <a:spcPct val="100000"/>
              </a:lnSpc>
              <a:buSzPct val="100000"/>
            </a:pPr>
            <a:r>
              <a:rPr lang="es-ES" sz="4800" dirty="0">
                <a:solidFill>
                  <a:srgbClr val="FFFFFF"/>
                </a:solidFill>
                <a:latin typeface="Gotham Medium" charset="0"/>
              </a:rPr>
              <a:t>¿Qué beneficios puedo esperar de X49™? </a:t>
            </a:r>
            <a:br>
              <a:rPr lang="es-ES" sz="4800" dirty="0">
                <a:solidFill>
                  <a:srgbClr val="FFFFFF"/>
                </a:solidFill>
                <a:latin typeface="Gotham Medium" charset="0"/>
              </a:rPr>
            </a:br>
            <a:endParaRPr lang="en-US" sz="4800" dirty="0">
              <a:solidFill>
                <a:srgbClr val="FFFFFF"/>
              </a:solidFill>
              <a:latin typeface="Gotham Medium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3261" b="-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1438"/>
            <a:ext cx="43338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8753475" y="1203325"/>
            <a:ext cx="29178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000" dirty="0" err="1">
                <a:solidFill>
                  <a:srgbClr val="FFFFFF"/>
                </a:solidFill>
                <a:latin typeface="Gotham Medium" charset="0"/>
              </a:rPr>
              <a:t>Beneficios</a:t>
            </a:r>
            <a:r>
              <a:rPr lang="en-US" sz="4000" dirty="0">
                <a:solidFill>
                  <a:srgbClr val="FFFFFF"/>
                </a:solidFill>
                <a:latin typeface="Gotham Medium" charset="0"/>
              </a:rPr>
              <a:t> del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X49™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8385175" y="2959100"/>
            <a:ext cx="34893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Desarrollo muscular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más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rápido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seguro</a:t>
            </a:r>
            <a:endParaRPr lang="en-US" sz="2000" dirty="0">
              <a:solidFill>
                <a:srgbClr val="FFFFFF"/>
              </a:solidFill>
              <a:latin typeface="Gotham Book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Ganar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fuerza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recuperar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lo que se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perdió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tiempo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Recuperar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energía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 la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primera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semana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uso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Mejora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protección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salud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cardiovascular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general.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8878888" y="2717800"/>
            <a:ext cx="1912937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1438"/>
            <a:ext cx="43338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 txBox="1">
            <a:spLocks/>
          </p:cNvSpPr>
          <p:nvPr/>
        </p:nvSpPr>
        <p:spPr bwMode="auto">
          <a:xfrm>
            <a:off x="8753475" y="1203325"/>
            <a:ext cx="29178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000" dirty="0" err="1">
                <a:solidFill>
                  <a:srgbClr val="FFFFFF"/>
                </a:solidFill>
                <a:latin typeface="Gotham Medium" charset="0"/>
              </a:rPr>
              <a:t>Beneficios</a:t>
            </a:r>
            <a:r>
              <a:rPr lang="en-US" sz="4000" dirty="0">
                <a:solidFill>
                  <a:srgbClr val="FFFFFF"/>
                </a:solidFill>
                <a:latin typeface="Gotham Medium" charset="0"/>
              </a:rPr>
              <a:t> del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X49™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0000" y="1495425"/>
            <a:ext cx="1885950" cy="682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US" sz="2800">
                <a:solidFill>
                  <a:srgbClr val="262626"/>
                </a:solidFill>
                <a:latin typeface="Gotham Medium" charset="0"/>
              </a:rPr>
              <a:t>Ejercicio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8753475" y="2959100"/>
            <a:ext cx="314801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">
              <a:spcAft>
                <a:spcPts val="600"/>
              </a:spcAft>
              <a:buSzPct val="100000"/>
            </a:pPr>
            <a:r>
              <a:rPr lang="en-US" sz="2400">
                <a:solidFill>
                  <a:srgbClr val="FFFFFF"/>
                </a:solidFill>
                <a:latin typeface="Gotham Book" charset="0"/>
              </a:rPr>
              <a:t>Resultado de un </a:t>
            </a:r>
          </a:p>
          <a:p>
            <a:pPr marL="57150">
              <a:spcAft>
                <a:spcPts val="600"/>
              </a:spcAft>
              <a:buSzPct val="100000"/>
            </a:pPr>
            <a:r>
              <a:rPr lang="en-US" sz="2400">
                <a:solidFill>
                  <a:srgbClr val="FFFFFF"/>
                </a:solidFill>
                <a:latin typeface="Gotham Book" charset="0"/>
              </a:rPr>
              <a:t>estudio clínico con 20 personas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8888" y="2717800"/>
            <a:ext cx="1912937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92563" y="1495425"/>
            <a:ext cx="4908550" cy="1044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2800" dirty="0">
                <a:solidFill>
                  <a:srgbClr val="262626"/>
                </a:solidFill>
                <a:latin typeface="Gotham Medium" charset="0"/>
              </a:rPr>
              <a:t>% de </a:t>
            </a:r>
            <a:r>
              <a:rPr lang="en-US" sz="2800" dirty="0" err="1">
                <a:solidFill>
                  <a:srgbClr val="262626"/>
                </a:solidFill>
                <a:latin typeface="Gotham Medium" charset="0"/>
              </a:rPr>
              <a:t>mejora</a:t>
            </a:r>
            <a:r>
              <a:rPr lang="en-US" sz="2800" dirty="0">
                <a:solidFill>
                  <a:srgbClr val="262626"/>
                </a:solidFill>
                <a:latin typeface="Gotham Medium" charset="0"/>
              </a:rPr>
              <a:t> en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2800" dirty="0">
                <a:solidFill>
                  <a:srgbClr val="262626"/>
                </a:solidFill>
                <a:latin typeface="Gotham Medium" charset="0"/>
              </a:rPr>
              <a:t>2 </a:t>
            </a:r>
            <a:r>
              <a:rPr lang="en-US" sz="2800" dirty="0" err="1">
                <a:solidFill>
                  <a:srgbClr val="262626"/>
                </a:solidFill>
                <a:latin typeface="Gotham Medium" charset="0"/>
              </a:rPr>
              <a:t>meses</a:t>
            </a:r>
            <a:endParaRPr lang="en-US" sz="2800" dirty="0">
              <a:solidFill>
                <a:srgbClr val="262626"/>
              </a:solidFill>
              <a:latin typeface="Gotham Medium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3213" y="3124200"/>
            <a:ext cx="25781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70,59 %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81,82 %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47,06 %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112,50 %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74,49 %</a:t>
            </a: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1382713" y="3124200"/>
            <a:ext cx="2730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s-ES" sz="2400" dirty="0">
                <a:solidFill>
                  <a:srgbClr val="7C1951"/>
                </a:solidFill>
                <a:latin typeface="Gotham Book" charset="0"/>
              </a:rPr>
              <a:t>Abdominales</a:t>
            </a:r>
          </a:p>
          <a:p>
            <a:pPr>
              <a:spcAft>
                <a:spcPts val="600"/>
              </a:spcAft>
              <a:buSzPct val="100000"/>
            </a:pPr>
            <a:r>
              <a:rPr lang="es-ES" sz="2400" dirty="0">
                <a:solidFill>
                  <a:srgbClr val="7C1951"/>
                </a:solidFill>
                <a:latin typeface="Gotham Book" charset="0"/>
              </a:rPr>
              <a:t>Lagartijas</a:t>
            </a:r>
          </a:p>
          <a:p>
            <a:pPr>
              <a:spcAft>
                <a:spcPts val="600"/>
              </a:spcAft>
              <a:buSzPct val="100000"/>
            </a:pPr>
            <a:r>
              <a:rPr lang="es-ES" sz="2400" dirty="0">
                <a:solidFill>
                  <a:srgbClr val="7C1951"/>
                </a:solidFill>
                <a:latin typeface="Gotham Book" charset="0"/>
              </a:rPr>
              <a:t>Sentadillas</a:t>
            </a:r>
          </a:p>
          <a:p>
            <a:pPr>
              <a:spcAft>
                <a:spcPts val="600"/>
              </a:spcAft>
              <a:buSzPct val="100000"/>
            </a:pPr>
            <a:r>
              <a:rPr lang="es-ES" sz="2400" dirty="0">
                <a:solidFill>
                  <a:srgbClr val="7C1951"/>
                </a:solidFill>
                <a:latin typeface="Gotham Book" charset="0"/>
              </a:rPr>
              <a:t>Flexiones de bíceps</a:t>
            </a:r>
          </a:p>
          <a:p>
            <a:pPr>
              <a:spcAft>
                <a:spcPts val="600"/>
              </a:spcAft>
              <a:buSzPct val="100000"/>
            </a:pPr>
            <a:r>
              <a:rPr lang="es-ES" sz="2400" dirty="0">
                <a:solidFill>
                  <a:srgbClr val="7C1951"/>
                </a:solidFill>
                <a:latin typeface="Gotham Book" charset="0"/>
              </a:rPr>
              <a:t>Fuerza de agarre</a:t>
            </a:r>
            <a:endParaRPr lang="en-US" sz="2400" dirty="0">
              <a:solidFill>
                <a:srgbClr val="7C1951"/>
              </a:solidFill>
              <a:latin typeface="Gotham Book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 flipH="1">
            <a:off x="4214019" y="-48418"/>
            <a:ext cx="44450" cy="563086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3344863" y="2282825"/>
            <a:ext cx="44624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Edad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		74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Género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	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Masculino</a:t>
            </a:r>
            <a:endParaRPr lang="en-US" sz="1600" dirty="0">
              <a:solidFill>
                <a:srgbClr val="000000"/>
              </a:solidFill>
              <a:latin typeface="Gotham Medium" charset="0"/>
            </a:endParaRP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% de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corporal: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37,55 %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30,30 kg 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sin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49,62 kg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Riesgo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para la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salud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53 % por </a:t>
            </a:r>
            <a:r>
              <a:rPr lang="en-US" sz="1600" dirty="0" err="1">
                <a:solidFill>
                  <a:srgbClr val="000000"/>
                </a:solidFill>
                <a:latin typeface="Gotham Light" charset="0"/>
              </a:rPr>
              <a:t>encima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del valor ideal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4863" y="1760538"/>
            <a:ext cx="20574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</a:pPr>
            <a:r>
              <a:rPr lang="en-US" sz="2800">
                <a:solidFill>
                  <a:srgbClr val="262626"/>
                </a:solidFill>
                <a:latin typeface="Gotham Medium" charset="0"/>
              </a:rPr>
              <a:t>ANTES</a:t>
            </a:r>
          </a:p>
        </p:txBody>
      </p:sp>
      <p:sp>
        <p:nvSpPr>
          <p:cNvPr id="21508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Análisis corporales con X49™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3344863" y="2282825"/>
            <a:ext cx="44624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Edad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		74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Género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	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Masculino</a:t>
            </a:r>
            <a:endParaRPr lang="en-US" sz="1600" dirty="0">
              <a:solidFill>
                <a:srgbClr val="000000"/>
              </a:solidFill>
              <a:latin typeface="Gotham Medium" charset="0"/>
            </a:endParaRP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% de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corporal: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37,55%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30,30 kg 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sin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49,62 kg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Riesgo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para la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salud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53 % por </a:t>
            </a:r>
            <a:r>
              <a:rPr lang="en-US" sz="1600" dirty="0" err="1">
                <a:solidFill>
                  <a:srgbClr val="000000"/>
                </a:solidFill>
                <a:latin typeface="Gotham Light" charset="0"/>
              </a:rPr>
              <a:t>encima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del valor ideal</a:t>
            </a: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3344863" y="4765675"/>
            <a:ext cx="44624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Edad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		74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Género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                   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Masculino</a:t>
            </a:r>
            <a:endParaRPr lang="en-US" sz="1600" dirty="0">
              <a:solidFill>
                <a:srgbClr val="000000"/>
              </a:solidFill>
              <a:latin typeface="Gotham Medium" charset="0"/>
            </a:endParaRP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% de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corporal: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33,5%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26,94 kg </a:t>
            </a:r>
          </a:p>
          <a:p>
            <a:pPr>
              <a:buSzPct val="100000"/>
            </a:pP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Masa sin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grasa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53,34 kg</a:t>
            </a:r>
          </a:p>
          <a:p>
            <a:pPr>
              <a:buSzPct val="100000"/>
            </a:pP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Riesgo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 para la </a:t>
            </a:r>
            <a:r>
              <a:rPr lang="en-US" sz="1600" dirty="0" err="1">
                <a:solidFill>
                  <a:srgbClr val="000000"/>
                </a:solidFill>
                <a:latin typeface="Gotham Medium" charset="0"/>
              </a:rPr>
              <a:t>salud</a:t>
            </a:r>
            <a:r>
              <a:rPr lang="en-US" sz="1600" dirty="0">
                <a:solidFill>
                  <a:srgbClr val="000000"/>
                </a:solidFill>
                <a:latin typeface="Gotham Medium" charset="0"/>
              </a:rPr>
              <a:t>: 	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20% por </a:t>
            </a:r>
            <a:r>
              <a:rPr lang="en-US" sz="1600" dirty="0" err="1">
                <a:solidFill>
                  <a:srgbClr val="000000"/>
                </a:solidFill>
                <a:latin typeface="Gotham Light" charset="0"/>
              </a:rPr>
              <a:t>encima</a:t>
            </a:r>
            <a:r>
              <a:rPr lang="en-US" sz="1600" dirty="0">
                <a:solidFill>
                  <a:srgbClr val="000000"/>
                </a:solidFill>
                <a:latin typeface="Gotham Light" charset="0"/>
              </a:rPr>
              <a:t> del valor ideal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4863" y="1760538"/>
            <a:ext cx="20574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</a:pPr>
            <a:r>
              <a:rPr lang="en-US" sz="2800">
                <a:solidFill>
                  <a:srgbClr val="262626"/>
                </a:solidFill>
                <a:latin typeface="Gotham Medium" charset="0"/>
              </a:rPr>
              <a:t>ANTES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4863" y="4243388"/>
            <a:ext cx="1906635" cy="52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800" dirty="0">
                <a:solidFill>
                  <a:srgbClr val="262626"/>
                </a:solidFill>
                <a:latin typeface="Gotham Medium" charset="0"/>
              </a:rPr>
              <a:t>DESPUÉS</a:t>
            </a:r>
          </a:p>
        </p:txBody>
      </p:sp>
      <p:sp>
        <p:nvSpPr>
          <p:cNvPr id="22535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Análisis corporales con X49™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1438"/>
            <a:ext cx="43338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 txBox="1">
            <a:spLocks/>
          </p:cNvSpPr>
          <p:nvPr/>
        </p:nvSpPr>
        <p:spPr bwMode="auto">
          <a:xfrm>
            <a:off x="8693150" y="1419225"/>
            <a:ext cx="315753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000" dirty="0" err="1">
                <a:solidFill>
                  <a:srgbClr val="FFFFFF"/>
                </a:solidFill>
                <a:latin typeface="Gotham Medium" charset="0"/>
              </a:rPr>
              <a:t>Beneficios</a:t>
            </a:r>
            <a:r>
              <a:rPr lang="en-US" sz="4000" dirty="0">
                <a:solidFill>
                  <a:srgbClr val="FFFFFF"/>
                </a:solidFill>
                <a:latin typeface="Gotham Medium" charset="0"/>
              </a:rPr>
              <a:t> del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X49™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8312150" y="3176588"/>
            <a:ext cx="355123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Fortalece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los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huesos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para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tener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una base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sólida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como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una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roca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Recuperación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más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rápida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, sin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importar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la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edad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Favorable para la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salud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funcionamiento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latin typeface="Gotham Book" charset="0"/>
              </a:rPr>
              <a:t>corazón</a:t>
            </a:r>
            <a:r>
              <a:rPr lang="en-US" sz="2000" dirty="0">
                <a:solidFill>
                  <a:srgbClr val="FFFFFF"/>
                </a:solidFill>
                <a:latin typeface="Gotham Book" charset="0"/>
              </a:rPr>
              <a:t>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07450" y="2922588"/>
            <a:ext cx="2117725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486775" y="1271588"/>
            <a:ext cx="44450" cy="3940175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8" name="Rectangle 14"/>
          <p:cNvSpPr>
            <a:spLocks noChangeArrowheads="1"/>
          </p:cNvSpPr>
          <p:nvPr/>
        </p:nvSpPr>
        <p:spPr bwMode="auto">
          <a:xfrm>
            <a:off x="8531225" y="4413250"/>
            <a:ext cx="289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n-US" sz="2400" i="1" dirty="0">
                <a:solidFill>
                  <a:srgbClr val="7C1951"/>
                </a:solidFill>
                <a:latin typeface="Gotham Book" charset="0"/>
              </a:rPr>
              <a:t>DIASTÓLICA</a:t>
            </a:r>
          </a:p>
        </p:txBody>
      </p:sp>
      <p:sp>
        <p:nvSpPr>
          <p:cNvPr id="24579" name="Rectangle 15"/>
          <p:cNvSpPr>
            <a:spLocks noChangeArrowheads="1"/>
          </p:cNvSpPr>
          <p:nvPr/>
        </p:nvSpPr>
        <p:spPr bwMode="auto">
          <a:xfrm>
            <a:off x="9110663" y="1600200"/>
            <a:ext cx="1428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SzPct val="100000"/>
            </a:pPr>
            <a:r>
              <a:rPr lang="en-US" sz="2400" i="1" dirty="0">
                <a:solidFill>
                  <a:srgbClr val="7C1951"/>
                </a:solidFill>
                <a:latin typeface="Gotham Book" charset="0"/>
              </a:rPr>
              <a:t>SISTÓLICA</a:t>
            </a:r>
          </a:p>
        </p:txBody>
      </p:sp>
      <p:sp>
        <p:nvSpPr>
          <p:cNvPr id="24580" name="Rectangle 16"/>
          <p:cNvSpPr>
            <a:spLocks noChangeArrowheads="1"/>
          </p:cNvSpPr>
          <p:nvPr/>
        </p:nvSpPr>
        <p:spPr bwMode="auto">
          <a:xfrm>
            <a:off x="9418638" y="2308225"/>
            <a:ext cx="111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110</a:t>
            </a:r>
          </a:p>
        </p:txBody>
      </p:sp>
      <p:sp>
        <p:nvSpPr>
          <p:cNvPr id="24581" name="Rectangle 17"/>
          <p:cNvSpPr>
            <a:spLocks noChangeArrowheads="1"/>
          </p:cNvSpPr>
          <p:nvPr/>
        </p:nvSpPr>
        <p:spPr bwMode="auto">
          <a:xfrm>
            <a:off x="9474200" y="3338513"/>
            <a:ext cx="1004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70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9069388" y="3241675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Ventajas del X49™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92125" y="1773238"/>
            <a:ext cx="7915275" cy="4351337"/>
          </a:xfrm>
        </p:spPr>
        <p:txBody>
          <a:bodyPr>
            <a:normAutofit/>
          </a:bodyPr>
          <a:lstStyle/>
          <a:p>
            <a:pPr marL="0" indent="0">
              <a:spcBef>
                <a:spcPts val="1013"/>
              </a:spcBef>
              <a:buFont typeface="Calibri" charset="0"/>
              <a:buNone/>
            </a:pP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Los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resultados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 del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estudio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muestran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 una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reducción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 de la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presión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Gotham Medium" charset="0"/>
              </a:rPr>
              <a:t>sanguínea</a:t>
            </a:r>
            <a:r>
              <a:rPr lang="en-US" sz="2400" dirty="0">
                <a:solidFill>
                  <a:srgbClr val="262626"/>
                </a:solidFill>
                <a:latin typeface="Gotham Medium" charset="0"/>
              </a:rPr>
              <a:t>:</a:t>
            </a:r>
          </a:p>
          <a:p>
            <a:pPr marL="0" indent="0">
              <a:spcBef>
                <a:spcPts val="1013"/>
              </a:spcBef>
              <a:buClr>
                <a:srgbClr val="0B5395"/>
              </a:buClr>
            </a:pPr>
            <a:endParaRPr lang="en-US" sz="2400" dirty="0">
              <a:solidFill>
                <a:srgbClr val="262626"/>
              </a:solidFill>
              <a:latin typeface="Gotham Medium" charset="0"/>
            </a:endParaRPr>
          </a:p>
          <a:p>
            <a:pPr marL="0" indent="0">
              <a:spcBef>
                <a:spcPts val="1013"/>
              </a:spcBef>
              <a:buFont typeface="Calibri" charset="0"/>
              <a:buNone/>
            </a:pPr>
            <a:r>
              <a:rPr lang="en-US" sz="2000" dirty="0">
                <a:solidFill>
                  <a:srgbClr val="7C1951"/>
                </a:solidFill>
                <a:latin typeface="Gotham Medium" charset="0"/>
              </a:rPr>
              <a:t>Solo con </a:t>
            </a:r>
            <a:r>
              <a:rPr lang="en-US" sz="2000" dirty="0" err="1">
                <a:solidFill>
                  <a:srgbClr val="7C1951"/>
                </a:solidFill>
                <a:latin typeface="Gotham Medium" charset="0"/>
              </a:rPr>
              <a:t>el</a:t>
            </a:r>
            <a:r>
              <a:rPr lang="en-US" sz="2000" dirty="0">
                <a:solidFill>
                  <a:srgbClr val="7C1951"/>
                </a:solidFill>
                <a:latin typeface="Gotham Medium" charset="0"/>
              </a:rPr>
              <a:t> X49™     </a:t>
            </a:r>
          </a:p>
          <a:p>
            <a:pPr marL="0" indent="0"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Reducción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presión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sistólica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del 5,51 % </a:t>
            </a:r>
          </a:p>
          <a:p>
            <a:pPr marL="0" indent="0">
              <a:spcBef>
                <a:spcPts val="1013"/>
              </a:spcBef>
              <a:buClr>
                <a:srgbClr val="0B5395"/>
              </a:buClr>
            </a:pPr>
            <a:endParaRPr lang="en-US" sz="2000" dirty="0">
              <a:solidFill>
                <a:srgbClr val="262626"/>
              </a:solidFill>
              <a:latin typeface="Gotham Book" charset="0"/>
            </a:endParaRPr>
          </a:p>
          <a:p>
            <a:pPr marL="0" indent="0">
              <a:spcBef>
                <a:spcPts val="1013"/>
              </a:spcBef>
              <a:buFont typeface="Calibri" charset="0"/>
              <a:buNone/>
            </a:pPr>
            <a:r>
              <a:rPr lang="en-US" sz="2000" dirty="0">
                <a:solidFill>
                  <a:srgbClr val="7C1951"/>
                </a:solidFill>
                <a:latin typeface="Gotham Medium" charset="0"/>
              </a:rPr>
              <a:t>X39® + X49™</a:t>
            </a:r>
          </a:p>
          <a:p>
            <a:pPr marL="0" indent="0"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Reducción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presión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sistólica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del 7,75 % </a:t>
            </a:r>
          </a:p>
          <a:p>
            <a:pPr marL="0" indent="0"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Reducción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presión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Gotham Book" charset="0"/>
              </a:rPr>
              <a:t>diastólica</a:t>
            </a:r>
            <a:r>
              <a:rPr lang="en-US" sz="2000" dirty="0">
                <a:solidFill>
                  <a:srgbClr val="262626"/>
                </a:solidFill>
                <a:latin typeface="Gotham Book" charset="0"/>
              </a:rPr>
              <a:t> del 17,98 %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i="1">
                <a:solidFill>
                  <a:srgbClr val="7C1951"/>
                </a:solidFill>
                <a:latin typeface="Gotham Light" charset="0"/>
              </a:rPr>
              <a:t>Resumen de la presentación</a:t>
            </a:r>
          </a:p>
        </p:txBody>
      </p:sp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887413" y="2000250"/>
            <a:ext cx="105156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s-ES" sz="2400" dirty="0">
                <a:solidFill>
                  <a:srgbClr val="000000"/>
                </a:solidFill>
                <a:latin typeface="Gotham Book" charset="0"/>
              </a:rPr>
              <a:t>Descripción de los beneficios del producto.</a:t>
            </a: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s-ES" sz="2400" dirty="0">
                <a:solidFill>
                  <a:srgbClr val="000000"/>
                </a:solidFill>
                <a:latin typeface="Gotham Book" charset="0"/>
              </a:rPr>
              <a:t>¿Por qué X49™ es el compañero perfecto de X39®? </a:t>
            </a: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s-ES" sz="2400" dirty="0">
                <a:solidFill>
                  <a:srgbClr val="000000"/>
                </a:solidFill>
                <a:latin typeface="Gotham Book" charset="0"/>
              </a:rPr>
              <a:t>¿Qué beneficios puedo esperar de X49™? </a:t>
            </a: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s-ES" sz="2400" dirty="0">
                <a:solidFill>
                  <a:srgbClr val="000000"/>
                </a:solidFill>
                <a:latin typeface="Gotham Book" charset="0"/>
              </a:rPr>
              <a:t>¿Qué beneficios puedo esperar del uso en conjunto del X39® y X49™? </a:t>
            </a: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s-ES" sz="2400" dirty="0">
                <a:solidFill>
                  <a:srgbClr val="000000"/>
                </a:solidFill>
                <a:latin typeface="Gotham Book" charset="0"/>
              </a:rPr>
              <a:t>Kit de rendimiento.</a:t>
            </a: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endParaRPr lang="es-ES" sz="2400" dirty="0">
              <a:solidFill>
                <a:srgbClr val="000000"/>
              </a:solidFill>
              <a:latin typeface="Gotham Book" charset="0"/>
            </a:endParaRP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endParaRPr lang="en-US" sz="2400" dirty="0">
              <a:solidFill>
                <a:srgbClr val="000000"/>
              </a:solidFill>
              <a:latin typeface="Gotham Book" charset="0"/>
            </a:endParaRPr>
          </a:p>
        </p:txBody>
      </p:sp>
      <p:pic>
        <p:nvPicPr>
          <p:cNvPr id="717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000250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462213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925763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387725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852863"/>
            <a:ext cx="33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23010" b="1212"/>
          <a:stretch>
            <a:fillRect/>
          </a:stretch>
        </p:blipFill>
        <p:spPr bwMode="auto">
          <a:xfrm>
            <a:off x="0" y="0"/>
            <a:ext cx="866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73025"/>
            <a:ext cx="4335462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 txBox="1">
            <a:spLocks/>
          </p:cNvSpPr>
          <p:nvPr/>
        </p:nvSpPr>
        <p:spPr bwMode="auto">
          <a:xfrm>
            <a:off x="8823325" y="-157163"/>
            <a:ext cx="2917825" cy="21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endParaRPr lang="en-US" sz="3600" dirty="0">
              <a:solidFill>
                <a:srgbClr val="FFFFFF"/>
              </a:solidFill>
              <a:latin typeface="Gotham Medium" charset="0"/>
            </a:endParaRPr>
          </a:p>
          <a:p>
            <a:pPr>
              <a:lnSpc>
                <a:spcPct val="90000"/>
              </a:lnSpc>
              <a:buSzPct val="100000"/>
            </a:pP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Más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3600" dirty="0" err="1">
                <a:solidFill>
                  <a:srgbClr val="FFFFFF"/>
                </a:solidFill>
                <a:latin typeface="Gotham Medium" charset="0"/>
              </a:rPr>
              <a:t>Beneficios</a:t>
            </a: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 del 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3600" dirty="0">
                <a:solidFill>
                  <a:srgbClr val="FFFFFF"/>
                </a:solidFill>
                <a:latin typeface="Gotham Medium" charset="0"/>
              </a:rPr>
              <a:t>X49™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8478838" y="2200275"/>
            <a:ext cx="3282950" cy="423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s-ES" dirty="0">
                <a:solidFill>
                  <a:srgbClr val="FFFFFF"/>
                </a:solidFill>
              </a:rPr>
              <a:t>Apoya la salud y el funcionamiento del cerebro.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s-ES" dirty="0">
                <a:solidFill>
                  <a:srgbClr val="FFFFFF"/>
                </a:solidFill>
              </a:rPr>
              <a:t>X49™ está más enfocado a ayudar a aquellos que quieren aumentar su musculatura y reducir la grasa corporal, así como ver mejoras en su fuerza y resistencia. 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Font typeface="Courier New" charset="0"/>
              <a:buChar char="o"/>
            </a:pPr>
            <a:r>
              <a:rPr lang="es-ES" dirty="0">
                <a:solidFill>
                  <a:srgbClr val="FFFFFF"/>
                </a:solidFill>
              </a:rPr>
              <a:t>X49™ beneficiará más a aquellos que tengan una dieta y un programa de ejercicio consistente, un sistema cardiovascular sano y se mantengan constantemente hidratados.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28100" y="2044700"/>
            <a:ext cx="1708150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014538"/>
            <a:ext cx="10515600" cy="220027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SzPct val="100000"/>
            </a:pPr>
            <a:r>
              <a:rPr lang="es-ES" sz="4300" dirty="0">
                <a:solidFill>
                  <a:srgbClr val="FFFFFF"/>
                </a:solidFill>
                <a:latin typeface="Gotham Medium" charset="0"/>
              </a:rPr>
              <a:t>¿Qué beneficios puedo esperar del uso en  conjunto del X39® y X49™?</a:t>
            </a:r>
            <a:endParaRPr lang="en-US" sz="4300" dirty="0">
              <a:solidFill>
                <a:srgbClr val="FFFFFF"/>
              </a:solidFill>
              <a:latin typeface="Gotham Medium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 txBox="1">
            <a:spLocks/>
          </p:cNvSpPr>
          <p:nvPr/>
        </p:nvSpPr>
        <p:spPr bwMode="auto">
          <a:xfrm>
            <a:off x="493712" y="788194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dirty="0" err="1">
                <a:solidFill>
                  <a:srgbClr val="7C1951"/>
                </a:solidFill>
                <a:latin typeface="Gotham Medium" charset="0"/>
              </a:rPr>
              <a:t>Beneficios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 del </a:t>
            </a:r>
            <a:r>
              <a:rPr lang="en-US" sz="4800" dirty="0" err="1">
                <a:solidFill>
                  <a:srgbClr val="7C1951"/>
                </a:solidFill>
                <a:latin typeface="Gotham Medium" charset="0"/>
              </a:rPr>
              <a:t>uso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 conjunto del X39® + X49™</a:t>
            </a:r>
          </a:p>
        </p:txBody>
      </p:sp>
      <p:sp>
        <p:nvSpPr>
          <p:cNvPr id="27650" name="Content Placeholder 2"/>
          <p:cNvSpPr txBox="1">
            <a:spLocks/>
          </p:cNvSpPr>
          <p:nvPr/>
        </p:nvSpPr>
        <p:spPr bwMode="auto">
          <a:xfrm>
            <a:off x="1155700" y="1773238"/>
            <a:ext cx="91916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El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uso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los parches X39® y X49™ al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mismo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tiempo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provocará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efecto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sinérgico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.</a:t>
            </a:r>
            <a:br>
              <a:rPr lang="en-US" sz="2000" dirty="0">
                <a:solidFill>
                  <a:srgbClr val="000000"/>
                </a:solidFill>
                <a:latin typeface="Gotham Book" charset="0"/>
              </a:rPr>
            </a:br>
            <a:endParaRPr lang="en-US" sz="2000" dirty="0">
              <a:solidFill>
                <a:srgbClr val="000000"/>
              </a:solidFill>
              <a:latin typeface="Gotham Book" charset="0"/>
            </a:endParaRP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El X39®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ayuda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mejorar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las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células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madre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mientras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X49™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ayuda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remodelar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cuerpo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y 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mejorar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composición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corporal.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  <a:latin typeface="Gotham Book" charset="0"/>
            </a:endParaRPr>
          </a:p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Usarlos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juntos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mejora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los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beneficios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ambos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productos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, lo que da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como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resultado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una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mejora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exponencial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la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salud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y de la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capacidad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general.</a:t>
            </a:r>
          </a:p>
        </p:txBody>
      </p:sp>
      <p:pic>
        <p:nvPicPr>
          <p:cNvPr id="276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7351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6416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63855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 txBox="1">
            <a:spLocks/>
          </p:cNvSpPr>
          <p:nvPr/>
        </p:nvSpPr>
        <p:spPr bwMode="auto">
          <a:xfrm>
            <a:off x="492125" y="754063"/>
            <a:ext cx="108235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dirty="0">
                <a:solidFill>
                  <a:srgbClr val="8C0E56"/>
                </a:solidFill>
                <a:latin typeface="Gotham Medium" charset="0"/>
              </a:rPr>
              <a:t>% De </a:t>
            </a:r>
            <a:r>
              <a:rPr lang="en-US" sz="4800" dirty="0" err="1">
                <a:solidFill>
                  <a:srgbClr val="8C0E56"/>
                </a:solidFill>
                <a:latin typeface="Gotham Medium" charset="0"/>
              </a:rPr>
              <a:t>mejora</a:t>
            </a:r>
            <a:r>
              <a:rPr lang="en-US" sz="4800" dirty="0">
                <a:solidFill>
                  <a:srgbClr val="8C0E56"/>
                </a:solidFill>
                <a:latin typeface="Gotham Medium" charset="0"/>
              </a:rPr>
              <a:t> con X49™ </a:t>
            </a:r>
            <a:r>
              <a:rPr lang="en-US" sz="4800" dirty="0" err="1">
                <a:solidFill>
                  <a:srgbClr val="8C0E56"/>
                </a:solidFill>
                <a:latin typeface="Gotham Medium" charset="0"/>
              </a:rPr>
              <a:t>respecto</a:t>
            </a:r>
            <a:r>
              <a:rPr lang="en-US" sz="4800" dirty="0">
                <a:solidFill>
                  <a:srgbClr val="8C0E56"/>
                </a:solidFill>
                <a:latin typeface="Gotham Medium" charset="0"/>
              </a:rPr>
              <a:t> al X39® + X49™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2125" y="1989138"/>
            <a:ext cx="2343150" cy="8048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800">
                <a:solidFill>
                  <a:srgbClr val="262626"/>
                </a:solidFill>
                <a:latin typeface="Gotham Medium" charset="0"/>
              </a:rPr>
              <a:t>Solo con el X49™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99200" y="1989138"/>
            <a:ext cx="2822575" cy="1044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800">
                <a:solidFill>
                  <a:srgbClr val="262626"/>
                </a:solidFill>
                <a:latin typeface="Gotham Medium" charset="0"/>
              </a:rPr>
              <a:t>X39® + X49™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64025" y="2935288"/>
            <a:ext cx="2578100" cy="1800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72,73 %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22,63 %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57,14 %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4,04 %</a:t>
            </a:r>
          </a:p>
        </p:txBody>
      </p:sp>
      <p:sp>
        <p:nvSpPr>
          <p:cNvPr id="28677" name="Rectangle 13"/>
          <p:cNvSpPr>
            <a:spLocks noChangeArrowheads="1"/>
          </p:cNvSpPr>
          <p:nvPr/>
        </p:nvSpPr>
        <p:spPr bwMode="auto">
          <a:xfrm>
            <a:off x="477837" y="2908300"/>
            <a:ext cx="378618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calorías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quemadas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máxima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velocidad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distancia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Pulso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disminución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 rot="16200000" flipH="1">
            <a:off x="5922169" y="-2710656"/>
            <a:ext cx="36512" cy="10750550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085388" y="2922588"/>
            <a:ext cx="1573212" cy="1800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90,91 %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27,54 %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65,15 %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>
                <a:solidFill>
                  <a:srgbClr val="262626"/>
                </a:solidFill>
                <a:latin typeface="Gotham Book" charset="0"/>
              </a:rPr>
              <a:t>5,38 %</a:t>
            </a:r>
          </a:p>
        </p:txBody>
      </p:sp>
      <p:sp>
        <p:nvSpPr>
          <p:cNvPr id="28680" name="Rectangle 16"/>
          <p:cNvSpPr>
            <a:spLocks noChangeArrowheads="1"/>
          </p:cNvSpPr>
          <p:nvPr/>
        </p:nvSpPr>
        <p:spPr bwMode="auto">
          <a:xfrm>
            <a:off x="6299200" y="2895600"/>
            <a:ext cx="37861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calorías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quemadas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máxima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velocidad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Bicicleta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distancia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Pulso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 (</a:t>
            </a:r>
            <a:r>
              <a:rPr lang="en-US" sz="2400" dirty="0" err="1">
                <a:solidFill>
                  <a:srgbClr val="7C1951"/>
                </a:solidFill>
                <a:latin typeface="Gotham Book" charset="0"/>
              </a:rPr>
              <a:t>disminución</a:t>
            </a:r>
            <a:r>
              <a:rPr lang="en-US" sz="2400" dirty="0">
                <a:solidFill>
                  <a:srgbClr val="7C1951"/>
                </a:solidFill>
                <a:latin typeface="Gotham Book" charset="0"/>
              </a:rPr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¡Cambios en el cuerpo!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2125" y="1905000"/>
            <a:ext cx="9191625" cy="25463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n-US" sz="2000">
                <a:solidFill>
                  <a:srgbClr val="262626"/>
                </a:solidFill>
                <a:latin typeface="Gotham Medium" charset="0"/>
              </a:rPr>
              <a:t>Lo que muestran los datos:</a:t>
            </a:r>
          </a:p>
          <a:p>
            <a:pPr>
              <a:lnSpc>
                <a:spcPct val="90000"/>
              </a:lnSpc>
              <a:spcBef>
                <a:spcPts val="1013"/>
              </a:spcBef>
              <a:buClr>
                <a:srgbClr val="0B5395"/>
              </a:buClr>
              <a:buFont typeface="Arial" charset="0"/>
              <a:buChar char="•"/>
            </a:pPr>
            <a:endParaRPr lang="en-US" sz="2000">
              <a:solidFill>
                <a:srgbClr val="262626"/>
              </a:solidFill>
              <a:latin typeface="Gotham Medium" charset="0"/>
            </a:endParaRPr>
          </a:p>
          <a:p>
            <a:pPr>
              <a:lnSpc>
                <a:spcPct val="90000"/>
              </a:lnSpc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>
                <a:solidFill>
                  <a:srgbClr val="262626"/>
                </a:solidFill>
                <a:latin typeface="Gotham Book" charset="0"/>
              </a:rPr>
              <a:t>El X39® y el X49™ ayudan a desarrollar el cuerpo, pero de forma diferente.</a:t>
            </a:r>
          </a:p>
          <a:p>
            <a:pPr>
              <a:lnSpc>
                <a:spcPct val="90000"/>
              </a:lnSpc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>
                <a:solidFill>
                  <a:srgbClr val="262626"/>
                </a:solidFill>
                <a:latin typeface="Gotham Book" charset="0"/>
              </a:rPr>
              <a:t>Se añaden los resultados del X49™ en el aumento de la pérdida de grasa (11 puntos porcentuales en 60 días).</a:t>
            </a:r>
          </a:p>
          <a:p>
            <a:pPr>
              <a:lnSpc>
                <a:spcPct val="90000"/>
              </a:lnSpc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>
                <a:solidFill>
                  <a:srgbClr val="262626"/>
                </a:solidFill>
                <a:latin typeface="Gotham Book" charset="0"/>
              </a:rPr>
              <a:t>El X49™ hace que el cuerpo sea más delgado y fuerte.</a:t>
            </a:r>
          </a:p>
          <a:p>
            <a:pPr>
              <a:lnSpc>
                <a:spcPct val="90000"/>
              </a:lnSpc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>
                <a:solidFill>
                  <a:srgbClr val="262626"/>
                </a:solidFill>
                <a:latin typeface="Gotham Book" charset="0"/>
              </a:rPr>
              <a:t>El uso del X39® y del X49™ crea más cambios.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4959350" y="5180013"/>
            <a:ext cx="227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n-US">
                <a:solidFill>
                  <a:srgbClr val="000000"/>
                </a:solidFill>
              </a:rPr>
              <a:t>X39® detrás del cuello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8248650" y="5151438"/>
            <a:ext cx="2868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n-US">
                <a:solidFill>
                  <a:srgbClr val="000000"/>
                </a:solidFill>
              </a:rPr>
              <a:t>X49™ debajo del ombligo </a:t>
            </a:r>
          </a:p>
        </p:txBody>
      </p:sp>
      <p:sp>
        <p:nvSpPr>
          <p:cNvPr id="6" name="Oval 5"/>
          <p:cNvSpPr/>
          <p:nvPr/>
        </p:nvSpPr>
        <p:spPr>
          <a:xfrm>
            <a:off x="8248650" y="2190750"/>
            <a:ext cx="2573338" cy="2573338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5" name="Title 1"/>
          <p:cNvSpPr txBox="1">
            <a:spLocks/>
          </p:cNvSpPr>
          <p:nvPr/>
        </p:nvSpPr>
        <p:spPr bwMode="auto">
          <a:xfrm>
            <a:off x="296863" y="1598613"/>
            <a:ext cx="351313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Colocación de los parches X39® + X49™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31975"/>
          </a:xfrm>
        </p:spPr>
        <p:txBody>
          <a:bodyPr/>
          <a:lstStyle/>
          <a:p>
            <a:pPr algn="ctr">
              <a:lnSpc>
                <a:spcPct val="100000"/>
              </a:lnSpc>
              <a:buSzPct val="100000"/>
            </a:pPr>
            <a:r>
              <a:rPr lang="en-US" sz="4800" dirty="0">
                <a:solidFill>
                  <a:srgbClr val="FFFFFF"/>
                </a:solidFill>
                <a:latin typeface="Gotham Medium" charset="0"/>
              </a:rPr>
              <a:t>Kit de </a:t>
            </a:r>
            <a:r>
              <a:rPr lang="en-US" sz="4800" dirty="0" err="1">
                <a:solidFill>
                  <a:srgbClr val="FFFFFF"/>
                </a:solidFill>
                <a:latin typeface="Gotham Medium" charset="0"/>
              </a:rPr>
              <a:t>rendimiento</a:t>
            </a:r>
            <a:endParaRPr lang="en-US" sz="4800" dirty="0">
              <a:solidFill>
                <a:srgbClr val="FFFFFF"/>
              </a:solidFill>
              <a:latin typeface="Gotham Medium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894263" y="2111375"/>
            <a:ext cx="3355975" cy="186213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93125" y="2111375"/>
            <a:ext cx="3267075" cy="186213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07413" y="4146550"/>
            <a:ext cx="3252787" cy="1349375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78400" y="4146550"/>
            <a:ext cx="3355975" cy="1349375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2255838"/>
            <a:ext cx="3849688" cy="3240087"/>
          </a:xfrm>
        </p:spPr>
        <p:txBody>
          <a:bodyPr>
            <a:normAutofit/>
          </a:bodyPr>
          <a:lstStyle/>
          <a:p>
            <a:pPr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El kit de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rendimiento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es la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mejor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forma de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probar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X39® y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X49™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juntos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.</a:t>
            </a:r>
          </a:p>
          <a:p>
            <a:pPr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Contiene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30 parches de X39® y de X49™.</a:t>
            </a:r>
          </a:p>
          <a:p>
            <a:pPr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s-ES" sz="2000" b="1" dirty="0">
                <a:solidFill>
                  <a:srgbClr val="7C1951"/>
                </a:solidFill>
                <a:latin typeface="Gotham Book" charset="0"/>
              </a:rPr>
              <a:t>Ahorre 20 USD </a:t>
            </a:r>
            <a:r>
              <a:rPr lang="es-ES" sz="2000" dirty="0">
                <a:latin typeface="Gotham Book" charset="0"/>
              </a:rPr>
              <a:t>con el precio del paquete con descuento.</a:t>
            </a:r>
          </a:p>
          <a:p>
            <a:pPr>
              <a:spcBef>
                <a:spcPts val="1013"/>
              </a:spcBef>
              <a:buClr>
                <a:srgbClr val="7C1951"/>
              </a:buClr>
              <a:buFont typeface="Courier New" charset="0"/>
              <a:buChar char="o"/>
            </a:pPr>
            <a:r>
              <a:rPr lang="en-US" sz="2000" b="1" dirty="0" err="1">
                <a:solidFill>
                  <a:srgbClr val="7C1951"/>
                </a:solidFill>
                <a:latin typeface="Gotham Book" charset="0"/>
              </a:rPr>
              <a:t>Ahorre</a:t>
            </a:r>
            <a:r>
              <a:rPr lang="en-US" sz="2000" b="1" dirty="0">
                <a:solidFill>
                  <a:srgbClr val="7C1951"/>
                </a:solidFill>
                <a:latin typeface="Gotham Book" charset="0"/>
              </a:rPr>
              <a:t> 10 USD </a:t>
            </a:r>
            <a:r>
              <a:rPr lang="en-US" sz="2000" b="1" dirty="0" err="1">
                <a:solidFill>
                  <a:srgbClr val="7C1951"/>
                </a:solidFill>
                <a:latin typeface="Gotham Book" charset="0"/>
              </a:rPr>
              <a:t>más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con un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pedido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suscripción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mensual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.</a:t>
            </a:r>
          </a:p>
        </p:txBody>
      </p:sp>
      <p:sp>
        <p:nvSpPr>
          <p:cNvPr id="32774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>
                <a:solidFill>
                  <a:srgbClr val="7C1951"/>
                </a:solidFill>
                <a:latin typeface="Gotham Medium" charset="0"/>
              </a:rPr>
              <a:t>Aproveche las ventajas de los dos con 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271588"/>
            <a:ext cx="5562600" cy="609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SzPct val="100000"/>
            </a:pPr>
            <a:r>
              <a:rPr lang="en-US" sz="4000" i="1" dirty="0">
                <a:solidFill>
                  <a:srgbClr val="7C1951"/>
                </a:solidFill>
                <a:latin typeface="Gotham Light" charset="0"/>
              </a:rPr>
              <a:t>Kit de </a:t>
            </a:r>
            <a:r>
              <a:rPr lang="en-US" sz="4000" i="1" dirty="0" err="1">
                <a:solidFill>
                  <a:srgbClr val="7C1951"/>
                </a:solidFill>
                <a:latin typeface="Gotham Light" charset="0"/>
              </a:rPr>
              <a:t>Rendimiento</a:t>
            </a:r>
            <a:endParaRPr lang="en-US" sz="4000" i="1" dirty="0">
              <a:solidFill>
                <a:srgbClr val="7C1951"/>
              </a:solidFill>
              <a:latin typeface="Gotham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4763" y="2346325"/>
            <a:ext cx="2343150" cy="354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dirty="0" err="1">
                <a:solidFill>
                  <a:srgbClr val="262626"/>
                </a:solidFill>
                <a:latin typeface="Gotham Medium" charset="0"/>
              </a:rPr>
              <a:t>Compra</a:t>
            </a:r>
            <a:r>
              <a:rPr lang="en-US" dirty="0">
                <a:solidFill>
                  <a:srgbClr val="262626"/>
                </a:solidFill>
                <a:latin typeface="Gotham Medium" charset="0"/>
              </a:rPr>
              <a:t> regular</a:t>
            </a:r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6883400" y="2828925"/>
            <a:ext cx="14779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99,95 | 77 BV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99,95 | 77 BV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199,90 USD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4763" y="2817813"/>
            <a:ext cx="234315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>
                <a:solidFill>
                  <a:srgbClr val="262626"/>
                </a:solidFill>
                <a:latin typeface="Gotham Book" charset="0"/>
              </a:rPr>
              <a:t>Un sobre de X39®: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1600">
                <a:solidFill>
                  <a:srgbClr val="262626"/>
                </a:solidFill>
                <a:latin typeface="Gotham Book" charset="0"/>
              </a:rPr>
              <a:t>Un sobre de X49™: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1600">
                <a:solidFill>
                  <a:srgbClr val="262626"/>
                </a:solidFill>
                <a:latin typeface="Gotham Book" charset="0"/>
              </a:rPr>
              <a:t>TOTAL: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86788" y="2292350"/>
            <a:ext cx="2681287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Medium" charset="0"/>
              </a:rPr>
              <a:t>Kit de </a:t>
            </a:r>
            <a:r>
              <a:rPr lang="en-US" dirty="0" err="1">
                <a:solidFill>
                  <a:srgbClr val="262626"/>
                </a:solidFill>
                <a:latin typeface="Gotham Medium" charset="0"/>
              </a:rPr>
              <a:t>rendimiento</a:t>
            </a:r>
            <a:br>
              <a:rPr lang="en-US" sz="1500" dirty="0">
                <a:solidFill>
                  <a:srgbClr val="262626"/>
                </a:solidFill>
                <a:latin typeface="Gotham Medium" charset="0"/>
              </a:rPr>
            </a:b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(</a:t>
            </a:r>
            <a:r>
              <a:rPr lang="en-US" sz="1500" dirty="0" err="1">
                <a:solidFill>
                  <a:srgbClr val="262626"/>
                </a:solidFill>
                <a:latin typeface="Gotham Medium" charset="0"/>
              </a:rPr>
              <a:t>precio</a:t>
            </a: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 con </a:t>
            </a:r>
            <a:r>
              <a:rPr lang="en-US" sz="1500" dirty="0" err="1">
                <a:solidFill>
                  <a:srgbClr val="262626"/>
                </a:solidFill>
                <a:latin typeface="Gotham Medium" charset="0"/>
              </a:rPr>
              <a:t>descuento</a:t>
            </a: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86788" y="2903538"/>
            <a:ext cx="3173412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262626"/>
                </a:solidFill>
                <a:latin typeface="Gotham Book" charset="0"/>
              </a:rPr>
              <a:t>Un Kit de </a:t>
            </a:r>
            <a:r>
              <a:rPr lang="en-US" sz="1600" dirty="0" err="1">
                <a:solidFill>
                  <a:srgbClr val="262626"/>
                </a:solidFill>
                <a:latin typeface="Gotham Book" charset="0"/>
              </a:rPr>
              <a:t>rendimiento</a:t>
            </a:r>
            <a:r>
              <a:rPr lang="en-US" sz="1600" dirty="0">
                <a:solidFill>
                  <a:srgbClr val="262626"/>
                </a:solidFill>
                <a:latin typeface="Gotham Book" charset="0"/>
              </a:rPr>
              <a:t>:</a:t>
            </a:r>
          </a:p>
          <a:p>
            <a:pPr>
              <a:spcAft>
                <a:spcPts val="600"/>
              </a:spcAft>
              <a:buSzPct val="100000"/>
            </a:pPr>
            <a:endParaRPr lang="en-US" sz="1600" dirty="0">
              <a:solidFill>
                <a:srgbClr val="262626"/>
              </a:solidFill>
              <a:latin typeface="Gotham Book" charset="0"/>
            </a:endParaRPr>
          </a:p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262626"/>
                </a:solidFill>
                <a:latin typeface="Gotham Book" charset="0"/>
              </a:rPr>
              <a:t>TOTAL:    </a:t>
            </a: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179,95 USD | 156 BV*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4763" y="4295775"/>
            <a:ext cx="2860675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1700" dirty="0">
                <a:solidFill>
                  <a:srgbClr val="262626"/>
                </a:solidFill>
                <a:latin typeface="Gotham Medium" charset="0"/>
              </a:rPr>
              <a:t>Kit de </a:t>
            </a:r>
            <a:r>
              <a:rPr lang="en-US" sz="1700" dirty="0" err="1">
                <a:solidFill>
                  <a:srgbClr val="262626"/>
                </a:solidFill>
                <a:latin typeface="Gotham Medium" charset="0"/>
              </a:rPr>
              <a:t>rendimiento</a:t>
            </a:r>
            <a:endParaRPr lang="en-US" sz="1700" dirty="0">
              <a:solidFill>
                <a:srgbClr val="262626"/>
              </a:solidFill>
              <a:latin typeface="Gotham Medium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262626"/>
                </a:solidFill>
                <a:latin typeface="Gotham Medium" charset="0"/>
              </a:rPr>
              <a:t>(</a:t>
            </a:r>
            <a:r>
              <a:rPr lang="en-US" sz="1400" dirty="0" err="1">
                <a:solidFill>
                  <a:srgbClr val="262626"/>
                </a:solidFill>
                <a:latin typeface="Gotham Medium" charset="0"/>
              </a:rPr>
              <a:t>pedido</a:t>
            </a:r>
            <a:r>
              <a:rPr lang="en-US" sz="1400" dirty="0">
                <a:solidFill>
                  <a:srgbClr val="262626"/>
                </a:solidFill>
                <a:latin typeface="Gotham Medium" charset="0"/>
              </a:rPr>
              <a:t> normal)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86788" y="4243388"/>
            <a:ext cx="3014662" cy="8143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dirty="0">
                <a:solidFill>
                  <a:srgbClr val="262626"/>
                </a:solidFill>
                <a:latin typeface="Gotham Medium" charset="0"/>
              </a:rPr>
              <a:t>Kit de </a:t>
            </a:r>
            <a:r>
              <a:rPr lang="en-US" dirty="0" err="1">
                <a:solidFill>
                  <a:srgbClr val="262626"/>
                </a:solidFill>
                <a:latin typeface="Gotham Medium" charset="0"/>
              </a:rPr>
              <a:t>rendimiento</a:t>
            </a:r>
            <a:endParaRPr lang="en-US" dirty="0">
              <a:solidFill>
                <a:srgbClr val="262626"/>
              </a:solidFill>
              <a:latin typeface="Gotham Medium" charset="0"/>
            </a:endParaRPr>
          </a:p>
          <a:p>
            <a:pPr>
              <a:spcAft>
                <a:spcPts val="600"/>
              </a:spcAft>
              <a:buSzPct val="100000"/>
            </a:pP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(</a:t>
            </a:r>
            <a:r>
              <a:rPr lang="en-US" sz="1500" dirty="0" err="1">
                <a:solidFill>
                  <a:srgbClr val="262626"/>
                </a:solidFill>
                <a:latin typeface="Gotham Medium" charset="0"/>
              </a:rPr>
              <a:t>pedido</a:t>
            </a: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 de </a:t>
            </a:r>
            <a:r>
              <a:rPr lang="en-US" sz="1500" dirty="0" err="1">
                <a:solidFill>
                  <a:srgbClr val="262626"/>
                </a:solidFill>
                <a:latin typeface="Gotham Medium" charset="0"/>
              </a:rPr>
              <a:t>suscripción</a:t>
            </a: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 </a:t>
            </a:r>
            <a:r>
              <a:rPr lang="en-US" sz="1500" dirty="0" err="1">
                <a:solidFill>
                  <a:srgbClr val="262626"/>
                </a:solidFill>
                <a:latin typeface="Gotham Medium" charset="0"/>
              </a:rPr>
              <a:t>mensual</a:t>
            </a:r>
            <a:r>
              <a:rPr lang="en-US" sz="1500" dirty="0">
                <a:solidFill>
                  <a:srgbClr val="262626"/>
                </a:solidFill>
                <a:latin typeface="Gotham Medium" charset="0"/>
              </a:rPr>
              <a:t>)</a:t>
            </a:r>
          </a:p>
        </p:txBody>
      </p:sp>
      <p:sp>
        <p:nvSpPr>
          <p:cNvPr id="32783" name="Rectangle 16"/>
          <p:cNvSpPr>
            <a:spLocks noChangeArrowheads="1"/>
          </p:cNvSpPr>
          <p:nvPr/>
        </p:nvSpPr>
        <p:spPr bwMode="auto">
          <a:xfrm>
            <a:off x="5903645" y="5035550"/>
            <a:ext cx="2449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179,95 USD | 156 BV*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0800" y="5035550"/>
            <a:ext cx="12620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>
                <a:solidFill>
                  <a:srgbClr val="262626"/>
                </a:solidFill>
                <a:latin typeface="Gotham Book" charset="0"/>
              </a:rPr>
              <a:t>TOTAL:</a:t>
            </a:r>
          </a:p>
        </p:txBody>
      </p:sp>
      <p:sp>
        <p:nvSpPr>
          <p:cNvPr id="32785" name="Rectangle 18"/>
          <p:cNvSpPr>
            <a:spLocks noChangeArrowheads="1"/>
          </p:cNvSpPr>
          <p:nvPr/>
        </p:nvSpPr>
        <p:spPr bwMode="auto">
          <a:xfrm>
            <a:off x="9393203" y="4984750"/>
            <a:ext cx="236699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7C1951"/>
                </a:solidFill>
                <a:latin typeface="Gotham Book" charset="0"/>
              </a:rPr>
              <a:t>169,95 USD | 156 BV*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86788" y="4984750"/>
            <a:ext cx="126206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>
                <a:solidFill>
                  <a:srgbClr val="262626"/>
                </a:solidFill>
                <a:latin typeface="Gotham Book" charset="0"/>
              </a:rPr>
              <a:t>TOTAL:</a:t>
            </a:r>
          </a:p>
        </p:txBody>
      </p:sp>
      <p:sp>
        <p:nvSpPr>
          <p:cNvPr id="32787" name="Rectangle 20"/>
          <p:cNvSpPr>
            <a:spLocks noChangeArrowheads="1"/>
          </p:cNvSpPr>
          <p:nvPr/>
        </p:nvSpPr>
        <p:spPr bwMode="auto">
          <a:xfrm>
            <a:off x="533400" y="5495925"/>
            <a:ext cx="4872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*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Precio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solo hasta el 28 de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abril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de 2022.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Después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cambiará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a 179,95 USD | 140BV (al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por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mayor) y a 169,95  USD | 140 BV (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pedido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de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suscripción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 </a:t>
            </a:r>
            <a:r>
              <a:rPr lang="en-US" sz="1200" dirty="0" err="1">
                <a:solidFill>
                  <a:srgbClr val="7C1951"/>
                </a:solidFill>
                <a:latin typeface="Gotham Book" charset="0"/>
              </a:rPr>
              <a:t>mensual</a:t>
            </a:r>
            <a:r>
              <a:rPr lang="en-US" sz="1200" dirty="0">
                <a:solidFill>
                  <a:srgbClr val="7C1951"/>
                </a:solidFill>
                <a:latin typeface="Gotham Book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109345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1438"/>
            <a:ext cx="43338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632825" y="2659063"/>
            <a:ext cx="3268663" cy="13668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buSzPct val="100000"/>
            </a:pPr>
            <a:r>
              <a:rPr lang="en-US" sz="3700" dirty="0">
                <a:solidFill>
                  <a:srgbClr val="FFFFFF"/>
                </a:solidFill>
                <a:latin typeface="Gotham Medium" charset="0"/>
              </a:rPr>
              <a:t>Kit de </a:t>
            </a:r>
            <a:r>
              <a:rPr lang="en-US" sz="3700" dirty="0" err="1">
                <a:solidFill>
                  <a:srgbClr val="FFFFFF"/>
                </a:solidFill>
                <a:latin typeface="Gotham Medium" charset="0"/>
              </a:rPr>
              <a:t>rendimiento</a:t>
            </a:r>
            <a:r>
              <a:rPr lang="en-US" sz="3700" dirty="0">
                <a:solidFill>
                  <a:srgbClr val="FFFFFF"/>
                </a:solidFill>
                <a:latin typeface="Gotham Medium" charset="0"/>
              </a:rPr>
              <a:t> </a:t>
            </a:r>
            <a:r>
              <a:rPr lang="en-US" sz="3300" dirty="0">
                <a:solidFill>
                  <a:srgbClr val="FFFFFF"/>
                </a:solidFill>
                <a:latin typeface="Gotham Medium" charset="0"/>
              </a:rPr>
              <a:t>X39® + X49™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8758238" y="4173538"/>
            <a:ext cx="1914525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974725"/>
          </a:xfrm>
        </p:spPr>
        <p:txBody>
          <a:bodyPr/>
          <a:lstStyle/>
          <a:p>
            <a:pPr algn="ctr">
              <a:buSzPct val="100000"/>
            </a:pPr>
            <a:r>
              <a:rPr lang="es-ES" sz="4800" dirty="0">
                <a:solidFill>
                  <a:srgbClr val="FFFFFF"/>
                </a:solidFill>
                <a:latin typeface="Gotham Medium" charset="0"/>
              </a:rPr>
              <a:t>Descripción de los beneficios del producto</a:t>
            </a:r>
            <a:endParaRPr lang="en-US" sz="4800" dirty="0">
              <a:solidFill>
                <a:srgbClr val="FFFFFF"/>
              </a:solidFill>
              <a:latin typeface="Gotham Medium" charset="0"/>
            </a:endParaRPr>
          </a:p>
        </p:txBody>
      </p:sp>
      <p:sp>
        <p:nvSpPr>
          <p:cNvPr id="8194" name="Subtitle 4"/>
          <p:cNvSpPr txBox="1">
            <a:spLocks/>
          </p:cNvSpPr>
          <p:nvPr/>
        </p:nvSpPr>
        <p:spPr bwMode="auto">
          <a:xfrm>
            <a:off x="1512888" y="2806700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13"/>
              </a:spcBef>
              <a:buSzPct val="100000"/>
            </a:pPr>
            <a:r>
              <a:rPr lang="en-US" sz="3600">
                <a:solidFill>
                  <a:srgbClr val="FFFFFF"/>
                </a:solidFill>
                <a:latin typeface="Gotham Medium" charset="0"/>
              </a:rPr>
              <a:t>X39® + X49™ </a:t>
            </a:r>
          </a:p>
        </p:txBody>
      </p:sp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2581275" y="4102100"/>
            <a:ext cx="7029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buSzPct val="100000"/>
            </a:pP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El X49™ es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más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potente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al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usarse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con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X39®.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Vamos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resumir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rápidamente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 las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ventajas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cada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Gotham Book" charset="0"/>
              </a:rPr>
              <a:t>producto</a:t>
            </a:r>
            <a:r>
              <a:rPr lang="en-US" sz="2400" dirty="0">
                <a:solidFill>
                  <a:srgbClr val="FFFFFF"/>
                </a:solidFill>
                <a:latin typeface="Gotham Book" charset="0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773238"/>
            <a:ext cx="7175500" cy="3738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3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El principal beneficio del X39® es la activación y mejora de las células madre, lo que hace que las células se comporten como células más jóvenes y sanas. Esto conduce a:</a:t>
            </a:r>
          </a:p>
          <a:p>
            <a:pPr marL="457200" lvl="1" indent="0">
              <a:buNone/>
            </a:pPr>
            <a:endParaRPr lang="es-ES" sz="1900" dirty="0">
              <a:solidFill>
                <a:srgbClr val="000000"/>
              </a:solidFill>
              <a:latin typeface="Gotham Book" charset="0"/>
              <a:cs typeface="ＭＳ Ｐゴシック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Aumento de la energía y mejor sueño.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Apoyo al sistema inmunológico.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Alivio de dolores menores.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Mejora de la cognición.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Mejora de la calidad de la piel, reduciendo la aparición de líneas finas y arrugas.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  <a:cs typeface="ＭＳ Ｐゴシック" charset="0"/>
              </a:rPr>
              <a:t>Apoya el proceso natural de curación de heridas.</a:t>
            </a:r>
          </a:p>
          <a:p>
            <a:pPr marL="457200" lvl="1" indent="0">
              <a:buNone/>
            </a:pPr>
            <a:endParaRPr lang="es-ES" sz="1900" dirty="0">
              <a:solidFill>
                <a:srgbClr val="000000"/>
              </a:solidFill>
              <a:latin typeface="Gotham Book" charset="0"/>
              <a:cs typeface="ＭＳ Ｐゴシック" charset="0"/>
            </a:endParaRPr>
          </a:p>
          <a:p>
            <a:pPr marL="457200" lvl="1" indent="0">
              <a:buNone/>
            </a:pPr>
            <a:endParaRPr lang="es-ES" sz="1900" dirty="0">
              <a:solidFill>
                <a:srgbClr val="000000"/>
              </a:solidFill>
              <a:latin typeface="Gotham Book" charset="0"/>
              <a:cs typeface="ＭＳ Ｐゴシック" charset="0"/>
            </a:endParaRPr>
          </a:p>
          <a:p>
            <a:pPr lvl="1"/>
            <a:endParaRPr lang="en-US" sz="1900" dirty="0">
              <a:solidFill>
                <a:srgbClr val="000000"/>
              </a:solidFill>
              <a:latin typeface="Gotham Book" charset="0"/>
              <a:cs typeface="ＭＳ Ｐゴシック" charset="0"/>
            </a:endParaRPr>
          </a:p>
          <a:p>
            <a:pPr lvl="1"/>
            <a:endParaRPr lang="en-US" sz="1900" dirty="0">
              <a:solidFill>
                <a:srgbClr val="000000"/>
              </a:solidFill>
              <a:latin typeface="Gotham Book" charset="0"/>
              <a:cs typeface="ＭＳ Ｐゴシック" charset="0"/>
            </a:endParaRPr>
          </a:p>
        </p:txBody>
      </p:sp>
      <p:pic>
        <p:nvPicPr>
          <p:cNvPr id="5" name="Picture 4" descr="A screenshot of a computer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960563"/>
            <a:ext cx="4351338" cy="4351337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9219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i="1" dirty="0" err="1">
                <a:solidFill>
                  <a:srgbClr val="7C1951"/>
                </a:solidFill>
                <a:latin typeface="Gotham Light" charset="0"/>
              </a:rPr>
              <a:t>Beneficios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 del 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X39®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773238"/>
            <a:ext cx="6419850" cy="35226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13"/>
              </a:spcBef>
              <a:buFont typeface="Calibri" charset="0"/>
              <a:buNone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El principal beneficio de X49™ es promover el aumento del rendimiento en fuerza y resistencia. Más específicamente, apoya:</a:t>
            </a:r>
          </a:p>
          <a:p>
            <a:pPr>
              <a:lnSpc>
                <a:spcPct val="100000"/>
              </a:lnSpc>
              <a:spcBef>
                <a:spcPts val="1013"/>
              </a:spcBef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Un sistema cardiovascular saludable.</a:t>
            </a:r>
          </a:p>
          <a:p>
            <a:pPr>
              <a:lnSpc>
                <a:spcPct val="100000"/>
              </a:lnSpc>
              <a:spcBef>
                <a:spcPts val="1013"/>
              </a:spcBef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Una función cognitiva saludable.</a:t>
            </a:r>
          </a:p>
          <a:p>
            <a:pPr>
              <a:lnSpc>
                <a:spcPct val="100000"/>
              </a:lnSpc>
              <a:spcBef>
                <a:spcPts val="1013"/>
              </a:spcBef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La recuperación muscular.</a:t>
            </a:r>
          </a:p>
          <a:p>
            <a:pPr>
              <a:lnSpc>
                <a:spcPct val="100000"/>
              </a:lnSpc>
              <a:spcBef>
                <a:spcPts val="1013"/>
              </a:spcBef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La pérdida de grasa cuando se utiliza en conjunto con una dieta saludable y un programa de ejercicios.</a:t>
            </a:r>
          </a:p>
          <a:p>
            <a:pPr>
              <a:lnSpc>
                <a:spcPct val="100000"/>
              </a:lnSpc>
              <a:spcBef>
                <a:spcPts val="1013"/>
              </a:spcBef>
              <a:buFont typeface="Courier New" panose="02070309020205020404" pitchFamily="49" charset="0"/>
              <a:buChar char="o"/>
            </a:pPr>
            <a:r>
              <a:rPr lang="es-ES" sz="1900" dirty="0">
                <a:solidFill>
                  <a:srgbClr val="000000"/>
                </a:solidFill>
                <a:latin typeface="Gotham Book" charset="0"/>
              </a:rPr>
              <a:t>La salud de los huesos.</a:t>
            </a:r>
          </a:p>
          <a:p>
            <a:pPr marL="0" indent="0">
              <a:lnSpc>
                <a:spcPct val="100000"/>
              </a:lnSpc>
              <a:spcBef>
                <a:spcPts val="1013"/>
              </a:spcBef>
              <a:buFont typeface="Calibri" charset="0"/>
              <a:buNone/>
            </a:pPr>
            <a:endParaRPr lang="en-US" sz="1900" dirty="0">
              <a:solidFill>
                <a:srgbClr val="000000"/>
              </a:solidFill>
              <a:latin typeface="Gotham Book" charset="0"/>
            </a:endParaRPr>
          </a:p>
        </p:txBody>
      </p:sp>
      <p:sp>
        <p:nvSpPr>
          <p:cNvPr id="10242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i="1" dirty="0" err="1">
                <a:solidFill>
                  <a:srgbClr val="7C1951"/>
                </a:solidFill>
                <a:latin typeface="Gotham Light" charset="0"/>
              </a:rPr>
              <a:t>Beneficios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 del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 X49™</a:t>
            </a:r>
          </a:p>
        </p:txBody>
      </p:sp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863"/>
            <a:ext cx="4335463" cy="3413125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82875"/>
          </a:xfrm>
        </p:spPr>
        <p:txBody>
          <a:bodyPr/>
          <a:lstStyle/>
          <a:p>
            <a:pPr algn="ctr">
              <a:lnSpc>
                <a:spcPct val="100000"/>
              </a:lnSpc>
              <a:buSzPct val="100000"/>
            </a:pPr>
            <a:r>
              <a:rPr lang="en-US" sz="4800">
                <a:solidFill>
                  <a:srgbClr val="FFFFFF"/>
                </a:solidFill>
                <a:latin typeface="Gotham Medium" charset="0"/>
              </a:rPr>
              <a:t>¿Por qué el X49™ es la pareja perfecta del X39®?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s-ES" sz="4800" i="1" dirty="0">
                <a:solidFill>
                  <a:srgbClr val="7C1951"/>
                </a:solidFill>
                <a:latin typeface="Gotham Light" charset="0"/>
              </a:rPr>
              <a:t>¿En qué se diferencia el X49™ del X39®?</a:t>
            </a:r>
            <a:endParaRPr lang="es-ES_tradnl" sz="4800" i="1" dirty="0">
              <a:solidFill>
                <a:srgbClr val="7C1951"/>
              </a:solidFill>
              <a:latin typeface="Gotham Light" charset="0"/>
            </a:endParaRPr>
          </a:p>
        </p:txBody>
      </p:sp>
      <p:sp>
        <p:nvSpPr>
          <p:cNvPr id="12290" name="Content Placeholder 2"/>
          <p:cNvSpPr txBox="1">
            <a:spLocks/>
          </p:cNvSpPr>
          <p:nvPr/>
        </p:nvSpPr>
        <p:spPr bwMode="auto">
          <a:xfrm>
            <a:off x="533400" y="5707063"/>
            <a:ext cx="85058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SzPct val="100000"/>
            </a:pP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El AHK-Cu es el péptido hijo del GHK-Cu y ofrece una serie de beneficios únicos en lo que concierne a las células madre y la salud.</a:t>
            </a:r>
            <a:endParaRPr lang="es-ES_tradnl" sz="2000" dirty="0">
              <a:solidFill>
                <a:srgbClr val="000000"/>
              </a:solidFill>
              <a:latin typeface="Gotham Book" charset="0"/>
            </a:endParaRPr>
          </a:p>
          <a:p>
            <a:pPr>
              <a:buSzPct val="100000"/>
            </a:pPr>
            <a:endParaRPr lang="es-ES_tradnl" sz="2000" dirty="0">
              <a:solidFill>
                <a:srgbClr val="000000"/>
              </a:solidFill>
              <a:latin typeface="Gotham Book" charset="0"/>
            </a:endParaRPr>
          </a:p>
        </p:txBody>
      </p:sp>
      <p:pic>
        <p:nvPicPr>
          <p:cNvPr id="122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9725" y="3206750"/>
            <a:ext cx="13843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4225" y="3095625"/>
            <a:ext cx="2476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92125" y="2227263"/>
            <a:ext cx="4765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</a:pPr>
            <a:r>
              <a:rPr lang="es-ES_tradnl" sz="2800" dirty="0">
                <a:solidFill>
                  <a:srgbClr val="000000"/>
                </a:solidFill>
                <a:latin typeface="Gotham Medium" charset="0"/>
              </a:rPr>
              <a:t>El </a:t>
            </a:r>
            <a:r>
              <a:rPr lang="es-ES_tradnl" sz="2800" dirty="0">
                <a:solidFill>
                  <a:srgbClr val="000000"/>
                </a:solidFill>
                <a:latin typeface="Gotham Book" charset="0"/>
              </a:rPr>
              <a:t>X39® aumenta el péptido </a:t>
            </a:r>
            <a:r>
              <a:rPr lang="es-ES_tradnl" sz="2800" dirty="0">
                <a:solidFill>
                  <a:srgbClr val="000000"/>
                </a:solidFill>
                <a:latin typeface="Gotham Medium" charset="0"/>
              </a:rPr>
              <a:t>GHK-Cu</a:t>
            </a: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5394325" y="2227263"/>
            <a:ext cx="47672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</a:pPr>
            <a:r>
              <a:rPr lang="es-ES_tradnl" sz="2800" dirty="0">
                <a:solidFill>
                  <a:srgbClr val="000000"/>
                </a:solidFill>
                <a:latin typeface="Gotham Medium" charset="0"/>
              </a:rPr>
              <a:t>El </a:t>
            </a:r>
            <a:r>
              <a:rPr lang="es-ES_tradnl" sz="2800" dirty="0">
                <a:solidFill>
                  <a:srgbClr val="000000"/>
                </a:solidFill>
                <a:latin typeface="Gotham Book" charset="0"/>
              </a:rPr>
              <a:t>X49™ aumenta el péptido </a:t>
            </a:r>
            <a:r>
              <a:rPr lang="es-ES_tradnl" sz="2800" dirty="0">
                <a:solidFill>
                  <a:srgbClr val="000000"/>
                </a:solidFill>
                <a:latin typeface="Gotham Medium" charset="0"/>
              </a:rPr>
              <a:t>AHK-Cu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El 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y </a:t>
            </a:r>
            <a:r>
              <a:rPr lang="en-US" sz="4800" i="1" dirty="0" err="1">
                <a:solidFill>
                  <a:srgbClr val="7C1951"/>
                </a:solidFill>
                <a:latin typeface="Gotham Light" charset="0"/>
              </a:rPr>
              <a:t>el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 AHK-Cu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92125" y="1773238"/>
            <a:ext cx="5726113" cy="435133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Al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igual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X39®,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AHK-Cu es un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péptido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cobre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y se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encuentra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sangre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numerosos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otham Book" charset="0"/>
              </a:rPr>
              <a:t>mamíferos</a:t>
            </a:r>
            <a:r>
              <a:rPr lang="en-US" sz="2000" dirty="0">
                <a:solidFill>
                  <a:srgbClr val="000000"/>
                </a:solidFill>
                <a:latin typeface="Gotham Book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endParaRPr lang="en-US" sz="2000" dirty="0">
              <a:solidFill>
                <a:srgbClr val="000000"/>
              </a:solidFill>
              <a:latin typeface="Gotham Book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Se ha descubierto que el AHK-Cu contribuye a la salud de las células endoteliales vasculares (revestimiento de los vasos sanguíneos).</a:t>
            </a:r>
            <a:endParaRPr lang="en-US" sz="2000" dirty="0">
              <a:solidFill>
                <a:srgbClr val="000000"/>
              </a:solidFill>
              <a:latin typeface="Gotham Book" charset="0"/>
            </a:endParaRP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3375" y="1773238"/>
            <a:ext cx="432435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 txBox="1">
            <a:spLocks/>
          </p:cNvSpPr>
          <p:nvPr/>
        </p:nvSpPr>
        <p:spPr bwMode="auto">
          <a:xfrm>
            <a:off x="492125" y="365125"/>
            <a:ext cx="10515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El </a:t>
            </a:r>
            <a:r>
              <a:rPr lang="en-US" sz="4800" dirty="0">
                <a:solidFill>
                  <a:srgbClr val="7C1951"/>
                </a:solidFill>
                <a:latin typeface="Gotham Medium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y </a:t>
            </a:r>
            <a:r>
              <a:rPr lang="en-US" sz="4800" i="1" dirty="0" err="1">
                <a:solidFill>
                  <a:srgbClr val="7C1951"/>
                </a:solidFill>
                <a:latin typeface="Gotham Light" charset="0"/>
              </a:rPr>
              <a:t>el</a:t>
            </a:r>
            <a:r>
              <a:rPr lang="en-US" sz="4800" i="1" dirty="0">
                <a:solidFill>
                  <a:srgbClr val="7C1951"/>
                </a:solidFill>
                <a:latin typeface="Gotham Light" charset="0"/>
              </a:rPr>
              <a:t> AHK-Cu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92125" y="1773238"/>
            <a:ext cx="5726113" cy="435133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El AHK-Cu ha sido investigado durante muchos años por la industria del cuidado de la piel.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endParaRPr lang="es-ES" sz="2000" dirty="0">
              <a:solidFill>
                <a:srgbClr val="000000"/>
              </a:solidFill>
              <a:latin typeface="Gotham Book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Además, nuevas investigaciones demuestran que el AHK-Cu es tan eficaz como el minoxidil para hacer crecer el cabello, si bien nosotros no hacemos esa declaración.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endParaRPr lang="es-ES" sz="2000" dirty="0">
              <a:solidFill>
                <a:srgbClr val="000000"/>
              </a:solidFill>
              <a:latin typeface="Gotham Book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Calibri" charset="0"/>
              <a:buNone/>
            </a:pP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Nuestra propia investigación sobre el AHK-Cu ha descubierto que, debido a su capacidad para metabolizar el aminoácido alanina, </a:t>
            </a:r>
            <a:r>
              <a:rPr lang="es-VE" sz="2000" dirty="0">
                <a:solidFill>
                  <a:srgbClr val="000000"/>
                </a:solidFill>
                <a:latin typeface="Gotham Book" charset="0"/>
              </a:rPr>
              <a:t>éste </a:t>
            </a:r>
            <a:r>
              <a:rPr lang="es-ES" sz="2000" dirty="0">
                <a:solidFill>
                  <a:srgbClr val="000000"/>
                </a:solidFill>
                <a:latin typeface="Gotham Book" charset="0"/>
              </a:rPr>
              <a:t>ofrece beneficios únicos que complementan perfectamente al X39®.</a:t>
            </a:r>
            <a:endParaRPr lang="en-US" sz="2000" dirty="0">
              <a:solidFill>
                <a:srgbClr val="000000"/>
              </a:solidFill>
              <a:latin typeface="Gotham Book" charset="0"/>
            </a:endParaRPr>
          </a:p>
        </p:txBody>
      </p:sp>
      <p:pic>
        <p:nvPicPr>
          <p:cNvPr id="1433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3375" y="1773238"/>
            <a:ext cx="432435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1669</Words>
  <Application>Microsoft Office PowerPoint</Application>
  <PresentationFormat>Widescreen</PresentationFormat>
  <Paragraphs>192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Descripción de los beneficios del producto</vt:lpstr>
      <vt:lpstr>PowerPoint Presentation</vt:lpstr>
      <vt:lpstr>PowerPoint Presentation</vt:lpstr>
      <vt:lpstr>¿Por qué el X49™ es la pareja perfecta del X39®?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beneficios puedo esperar de X49™?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beneficios puedo esperar del uso en  conjunto del X39® y X49™?</vt:lpstr>
      <vt:lpstr>PowerPoint Presentation</vt:lpstr>
      <vt:lpstr>PowerPoint Presentation</vt:lpstr>
      <vt:lpstr>PowerPoint Presentation</vt:lpstr>
      <vt:lpstr>PowerPoint Presentation</vt:lpstr>
      <vt:lpstr>Kit de rendimiento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Ralphis Mirella  Barker</cp:lastModifiedBy>
  <cp:revision>25</cp:revision>
  <dcterms:created xsi:type="dcterms:W3CDTF">2022-01-20T17:43:21Z</dcterms:created>
  <dcterms:modified xsi:type="dcterms:W3CDTF">2022-02-09T17:47:41Z</dcterms:modified>
</cp:coreProperties>
</file>